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906000" cy="6858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6283" autoAdjust="0"/>
  </p:normalViewPr>
  <p:slideViewPr>
    <p:cSldViewPr snapToGrid="0">
      <p:cViewPr varScale="1">
        <p:scale>
          <a:sx n="112" d="100"/>
          <a:sy n="112" d="100"/>
        </p:scale>
        <p:origin x="14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73D83-C143-46CC-BA39-FE95E54B7EF4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9110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71DD8-ACAD-4724-B2EA-9FF435A2E4D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0443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3900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51859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781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665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8788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4604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63611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9627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80849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0987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154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455B8E-CEA0-49B2-8FBF-8BE5342B045E}" type="datetimeFigureOut">
              <a:rPr lang="es-ES" smtClean="0"/>
              <a:t>28/06/2025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0E64F0-4D1B-4229-A323-9CD67C9E725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04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adroTexto 37">
            <a:extLst>
              <a:ext uri="{FF2B5EF4-FFF2-40B4-BE49-F238E27FC236}">
                <a16:creationId xmlns:a16="http://schemas.microsoft.com/office/drawing/2014/main" id="{E4C13DA3-8B83-7334-0D02-6C28FCDCF445}"/>
              </a:ext>
            </a:extLst>
          </p:cNvPr>
          <p:cNvSpPr txBox="1"/>
          <p:nvPr/>
        </p:nvSpPr>
        <p:spPr>
          <a:xfrm>
            <a:off x="1" y="944936"/>
            <a:ext cx="99060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PLANTILLAS DE FBS OBTENIDAS EN LA TESIS:</a:t>
            </a:r>
            <a:r>
              <a:rPr lang="es-ES" sz="1600" dirty="0"/>
              <a:t> </a:t>
            </a:r>
          </a:p>
          <a:p>
            <a:pPr algn="ctr"/>
            <a:r>
              <a:rPr lang="es-ES" sz="1600" dirty="0"/>
              <a:t>FOTOGRAFÍA ARQUITECTÓNICA Y SU CONCRECIÓN EN EL CASO MADRILEÑO 1800-1939</a:t>
            </a:r>
            <a:r>
              <a:rPr lang="es-ES" sz="2000" dirty="0"/>
              <a:t>.</a:t>
            </a:r>
          </a:p>
          <a:p>
            <a:pPr algn="ctr"/>
            <a:r>
              <a:rPr lang="es-ES" dirty="0"/>
              <a:t>Departamento de Composición Arquitectónica. ETSAM.</a:t>
            </a:r>
          </a:p>
          <a:p>
            <a:pPr algn="ctr"/>
            <a:r>
              <a:rPr lang="es-ES" dirty="0"/>
              <a:t>Directora de la Tesis: Dra. Helena Iglesias Rodríguez.</a:t>
            </a:r>
          </a:p>
          <a:p>
            <a:pPr algn="ctr"/>
            <a:r>
              <a:rPr lang="es-ES" dirty="0"/>
              <a:t>Doctoranda: Yolanda Fernández-Barredo Sevilla</a:t>
            </a:r>
          </a:p>
          <a:p>
            <a:pPr algn="ctr"/>
            <a:r>
              <a:rPr lang="es-ES" dirty="0"/>
              <a:t>AÑO 1994.</a:t>
            </a:r>
          </a:p>
          <a:p>
            <a:pPr algn="ctr"/>
            <a:endParaRPr lang="es-ES" sz="2000" b="1" u="sng" dirty="0"/>
          </a:p>
          <a:p>
            <a:pPr algn="just"/>
            <a:r>
              <a:rPr lang="es-ES" dirty="0"/>
              <a:t>Con estas plantillas se plantea un método para detectar las áreas de demarcación lineal en las fotografías/dibujos a estudiar, estableciendo un marco de referencia de la escena, su finalidad es hallar la ocupación del conjunto de cada imagen, su sentido (horizontal, vertical, oblicuo y  otros),  distribución de masas, así como los fragmentos temáticos de las escenas. </a:t>
            </a:r>
          </a:p>
          <a:p>
            <a:pPr algn="just"/>
            <a:endParaRPr lang="es-ES" b="1" dirty="0"/>
          </a:p>
          <a:p>
            <a:pPr algn="just"/>
            <a:r>
              <a:rPr lang="es-ES" b="1" dirty="0"/>
              <a:t>OBJETIVOS</a:t>
            </a:r>
            <a:r>
              <a:rPr lang="es-ES" dirty="0"/>
              <a:t>: clasificar los elementos de la fotografía para hallar coincidencias, grados de interés y ubicación dentro de la escena, para disponer de datos objetivos que doten de herramientas de análisis para identificar la realidad de los objetos en estudio y líneas de investigación temática dentro de las imágenes.</a:t>
            </a:r>
          </a:p>
        </p:txBody>
      </p:sp>
    </p:spTree>
    <p:extLst>
      <p:ext uri="{BB962C8B-B14F-4D97-AF65-F5344CB8AC3E}">
        <p14:creationId xmlns:p14="http://schemas.microsoft.com/office/powerpoint/2010/main" val="2892415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365ACACF-9831-ED71-EEF0-23EEE3CA2FFE}"/>
              </a:ext>
            </a:extLst>
          </p:cNvPr>
          <p:cNvGrpSpPr/>
          <p:nvPr/>
        </p:nvGrpSpPr>
        <p:grpSpPr>
          <a:xfrm>
            <a:off x="772335" y="2964134"/>
            <a:ext cx="4112269" cy="3023652"/>
            <a:chOff x="2358884" y="2374394"/>
            <a:chExt cx="4112269" cy="3023652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B657C7E6-A672-8F08-0F34-323CE5578D96}"/>
                </a:ext>
              </a:extLst>
            </p:cNvPr>
            <p:cNvSpPr/>
            <p:nvPr/>
          </p:nvSpPr>
          <p:spPr>
            <a:xfrm>
              <a:off x="3424055" y="2374394"/>
              <a:ext cx="3024000" cy="3023611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290BB0B5-46A9-0EA2-1C96-B044B73842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24055" y="2374394"/>
              <a:ext cx="3024000" cy="30236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cto 4">
              <a:extLst>
                <a:ext uri="{FF2B5EF4-FFF2-40B4-BE49-F238E27FC236}">
                  <a16:creationId xmlns:a16="http://schemas.microsoft.com/office/drawing/2014/main" id="{2B2F34BB-B30F-F5F7-90D4-BC64A5BF0340}"/>
                </a:ext>
              </a:extLst>
            </p:cNvPr>
            <p:cNvCxnSpPr>
              <a:cxnSpLocks/>
            </p:cNvCxnSpPr>
            <p:nvPr/>
          </p:nvCxnSpPr>
          <p:spPr>
            <a:xfrm>
              <a:off x="3400956" y="3886158"/>
              <a:ext cx="3070197" cy="0"/>
            </a:xfrm>
            <a:prstGeom prst="line">
              <a:avLst/>
            </a:prstGeom>
            <a:ln w="6350">
              <a:solidFill>
                <a:srgbClr val="0000F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C6AD692E-07E8-F14E-E352-94E46CA0DA05}"/>
                </a:ext>
              </a:extLst>
            </p:cNvPr>
            <p:cNvSpPr/>
            <p:nvPr/>
          </p:nvSpPr>
          <p:spPr>
            <a:xfrm>
              <a:off x="2621109" y="2374394"/>
              <a:ext cx="258134" cy="3023611"/>
            </a:xfrm>
            <a:prstGeom prst="rect">
              <a:avLst/>
            </a:prstGeom>
            <a:no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73D248B5-D7D6-50E2-F29F-D5C1692B3DCD}"/>
                </a:ext>
              </a:extLst>
            </p:cNvPr>
            <p:cNvSpPr/>
            <p:nvPr/>
          </p:nvSpPr>
          <p:spPr>
            <a:xfrm>
              <a:off x="2888087" y="2374394"/>
              <a:ext cx="258134" cy="3023611"/>
            </a:xfrm>
            <a:prstGeom prst="rect">
              <a:avLst/>
            </a:prstGeom>
            <a:no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4E65892F-AC18-1703-F039-1E580B1D3954}"/>
                </a:ext>
              </a:extLst>
            </p:cNvPr>
            <p:cNvSpPr/>
            <p:nvPr/>
          </p:nvSpPr>
          <p:spPr>
            <a:xfrm>
              <a:off x="3155065" y="2374394"/>
              <a:ext cx="258134" cy="3023611"/>
            </a:xfrm>
            <a:prstGeom prst="rect">
              <a:avLst/>
            </a:prstGeom>
            <a:no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84BE9E5F-5330-AE51-93E0-A2196A8A825B}"/>
                </a:ext>
              </a:extLst>
            </p:cNvPr>
            <p:cNvCxnSpPr>
              <a:cxnSpLocks/>
            </p:cNvCxnSpPr>
            <p:nvPr/>
          </p:nvCxnSpPr>
          <p:spPr>
            <a:xfrm>
              <a:off x="4771053" y="3704211"/>
              <a:ext cx="363894" cy="363894"/>
            </a:xfrm>
            <a:prstGeom prst="line">
              <a:avLst/>
            </a:prstGeom>
            <a:ln w="6350">
              <a:solidFill>
                <a:srgbClr val="0000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CBA632EE-A478-9C12-C91F-69F2F8333A6F}"/>
                </a:ext>
              </a:extLst>
            </p:cNvPr>
            <p:cNvGrpSpPr/>
            <p:nvPr/>
          </p:nvGrpSpPr>
          <p:grpSpPr>
            <a:xfrm>
              <a:off x="2358884" y="2374394"/>
              <a:ext cx="258134" cy="3023652"/>
              <a:chOff x="1473905" y="2374394"/>
              <a:chExt cx="258134" cy="3023652"/>
            </a:xfrm>
          </p:grpSpPr>
          <p:sp>
            <p:nvSpPr>
              <p:cNvPr id="22" name="Rectángulo 21">
                <a:extLst>
                  <a:ext uri="{FF2B5EF4-FFF2-40B4-BE49-F238E27FC236}">
                    <a16:creationId xmlns:a16="http://schemas.microsoft.com/office/drawing/2014/main" id="{D6AD6ABE-74E2-D8D2-4A3B-3CCC1A9FD84A}"/>
                  </a:ext>
                </a:extLst>
              </p:cNvPr>
              <p:cNvSpPr/>
              <p:nvPr/>
            </p:nvSpPr>
            <p:spPr>
              <a:xfrm>
                <a:off x="1473905" y="2374394"/>
                <a:ext cx="258134" cy="3023611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76698976-9860-32B9-DE44-52202BF3500B}"/>
                  </a:ext>
                </a:extLst>
              </p:cNvPr>
              <p:cNvSpPr/>
              <p:nvPr/>
            </p:nvSpPr>
            <p:spPr>
              <a:xfrm>
                <a:off x="1476972" y="2374394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3D8EAC9A-FC0D-7406-392F-0FC83CF911D4}"/>
                  </a:ext>
                </a:extLst>
              </p:cNvPr>
              <p:cNvSpPr/>
              <p:nvPr/>
            </p:nvSpPr>
            <p:spPr>
              <a:xfrm>
                <a:off x="1476972" y="2626394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BF15EC19-AC9F-7711-63BF-2192DBD09746}"/>
                  </a:ext>
                </a:extLst>
              </p:cNvPr>
              <p:cNvSpPr/>
              <p:nvPr/>
            </p:nvSpPr>
            <p:spPr>
              <a:xfrm>
                <a:off x="1476972" y="2880099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253C8FFC-4D4E-E58A-62C9-9D0BCE39CE16}"/>
                  </a:ext>
                </a:extLst>
              </p:cNvPr>
              <p:cNvSpPr/>
              <p:nvPr/>
            </p:nvSpPr>
            <p:spPr>
              <a:xfrm>
                <a:off x="1476972" y="3130394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1CEFF021-BE0E-B198-9DE1-6AD2953BB2BD}"/>
                  </a:ext>
                </a:extLst>
              </p:cNvPr>
              <p:cNvSpPr/>
              <p:nvPr/>
            </p:nvSpPr>
            <p:spPr>
              <a:xfrm>
                <a:off x="1476972" y="3382394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28" name="Rectángulo 27">
                <a:extLst>
                  <a:ext uri="{FF2B5EF4-FFF2-40B4-BE49-F238E27FC236}">
                    <a16:creationId xmlns:a16="http://schemas.microsoft.com/office/drawing/2014/main" id="{D9554C14-B0C3-7909-3657-3928CB3FCC0F}"/>
                  </a:ext>
                </a:extLst>
              </p:cNvPr>
              <p:cNvSpPr/>
              <p:nvPr/>
            </p:nvSpPr>
            <p:spPr>
              <a:xfrm>
                <a:off x="1476972" y="3634476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D8035E5A-97A1-C92E-C5E2-6AFED794CEA8}"/>
                  </a:ext>
                </a:extLst>
              </p:cNvPr>
              <p:cNvSpPr/>
              <p:nvPr/>
            </p:nvSpPr>
            <p:spPr>
              <a:xfrm>
                <a:off x="1476972" y="3886158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869871D9-3B03-03DD-6894-4D01E0B80C29}"/>
                  </a:ext>
                </a:extLst>
              </p:cNvPr>
              <p:cNvSpPr/>
              <p:nvPr/>
            </p:nvSpPr>
            <p:spPr>
              <a:xfrm>
                <a:off x="1476972" y="4137837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1" name="Rectángulo 30">
                <a:extLst>
                  <a:ext uri="{FF2B5EF4-FFF2-40B4-BE49-F238E27FC236}">
                    <a16:creationId xmlns:a16="http://schemas.microsoft.com/office/drawing/2014/main" id="{D3CAE463-1DC4-B742-3A71-30F6C6B0AFFC}"/>
                  </a:ext>
                </a:extLst>
              </p:cNvPr>
              <p:cNvSpPr/>
              <p:nvPr/>
            </p:nvSpPr>
            <p:spPr>
              <a:xfrm>
                <a:off x="1476972" y="4389198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3C0D3EC8-91CE-5E29-4C28-8D3077782BD1}"/>
                  </a:ext>
                </a:extLst>
              </p:cNvPr>
              <p:cNvSpPr/>
              <p:nvPr/>
            </p:nvSpPr>
            <p:spPr>
              <a:xfrm>
                <a:off x="1476972" y="4640877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D25AC28B-30F5-041D-9298-4C56EEAC05D5}"/>
                  </a:ext>
                </a:extLst>
              </p:cNvPr>
              <p:cNvSpPr/>
              <p:nvPr/>
            </p:nvSpPr>
            <p:spPr>
              <a:xfrm>
                <a:off x="1476972" y="4891781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4" name="Rectángulo 33">
                <a:extLst>
                  <a:ext uri="{FF2B5EF4-FFF2-40B4-BE49-F238E27FC236}">
                    <a16:creationId xmlns:a16="http://schemas.microsoft.com/office/drawing/2014/main" id="{BB45D1F4-6271-8026-BF20-0A215C70B258}"/>
                  </a:ext>
                </a:extLst>
              </p:cNvPr>
              <p:cNvSpPr/>
              <p:nvPr/>
            </p:nvSpPr>
            <p:spPr>
              <a:xfrm>
                <a:off x="1476972" y="5146046"/>
                <a:ext cx="252000" cy="2520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</p:grp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71D571F8-4B10-2675-AF32-498D126F5E5B}"/>
                </a:ext>
              </a:extLst>
            </p:cNvPr>
            <p:cNvCxnSpPr>
              <a:cxnSpLocks/>
            </p:cNvCxnSpPr>
            <p:nvPr/>
          </p:nvCxnSpPr>
          <p:spPr>
            <a:xfrm>
              <a:off x="2605808" y="2626394"/>
              <a:ext cx="828000" cy="0"/>
            </a:xfrm>
            <a:prstGeom prst="line">
              <a:avLst/>
            </a:prstGeom>
            <a:ln w="635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8B1E1BE2-AC1C-C529-FE36-7659FE32C8B1}"/>
                </a:ext>
              </a:extLst>
            </p:cNvPr>
            <p:cNvCxnSpPr>
              <a:cxnSpLocks/>
            </p:cNvCxnSpPr>
            <p:nvPr/>
          </p:nvCxnSpPr>
          <p:spPr>
            <a:xfrm>
              <a:off x="2605808" y="2878320"/>
              <a:ext cx="828000" cy="0"/>
            </a:xfrm>
            <a:prstGeom prst="line">
              <a:avLst/>
            </a:prstGeom>
            <a:ln w="635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BB1AE70D-7948-ED6D-228E-1C71BA53C4AE}"/>
                </a:ext>
              </a:extLst>
            </p:cNvPr>
            <p:cNvCxnSpPr>
              <a:cxnSpLocks/>
            </p:cNvCxnSpPr>
            <p:nvPr/>
          </p:nvCxnSpPr>
          <p:spPr>
            <a:xfrm>
              <a:off x="2605808" y="3134191"/>
              <a:ext cx="828000" cy="0"/>
            </a:xfrm>
            <a:prstGeom prst="line">
              <a:avLst/>
            </a:prstGeom>
            <a:ln w="635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C2BD7D75-0477-8F5A-7F70-36EFDBAF163D}"/>
                </a:ext>
              </a:extLst>
            </p:cNvPr>
            <p:cNvCxnSpPr>
              <a:cxnSpLocks/>
            </p:cNvCxnSpPr>
            <p:nvPr/>
          </p:nvCxnSpPr>
          <p:spPr>
            <a:xfrm>
              <a:off x="2605808" y="3382394"/>
              <a:ext cx="828000" cy="0"/>
            </a:xfrm>
            <a:prstGeom prst="line">
              <a:avLst/>
            </a:prstGeom>
            <a:ln w="635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cto 14">
              <a:extLst>
                <a:ext uri="{FF2B5EF4-FFF2-40B4-BE49-F238E27FC236}">
                  <a16:creationId xmlns:a16="http://schemas.microsoft.com/office/drawing/2014/main" id="{18344ED4-CBEC-056C-DC4C-0BD2774614E9}"/>
                </a:ext>
              </a:extLst>
            </p:cNvPr>
            <p:cNvCxnSpPr>
              <a:cxnSpLocks/>
            </p:cNvCxnSpPr>
            <p:nvPr/>
          </p:nvCxnSpPr>
          <p:spPr>
            <a:xfrm>
              <a:off x="2605808" y="3634394"/>
              <a:ext cx="828000" cy="0"/>
            </a:xfrm>
            <a:prstGeom prst="line">
              <a:avLst/>
            </a:prstGeom>
            <a:ln w="635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578F1222-5334-E43F-A176-4DB80D0FA783}"/>
                </a:ext>
              </a:extLst>
            </p:cNvPr>
            <p:cNvCxnSpPr>
              <a:cxnSpLocks/>
            </p:cNvCxnSpPr>
            <p:nvPr/>
          </p:nvCxnSpPr>
          <p:spPr>
            <a:xfrm>
              <a:off x="2605808" y="3886158"/>
              <a:ext cx="828000" cy="0"/>
            </a:xfrm>
            <a:prstGeom prst="line">
              <a:avLst/>
            </a:prstGeom>
            <a:ln w="635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FACF3894-B7C6-982E-FA4F-B017BAF8FCB4}"/>
                </a:ext>
              </a:extLst>
            </p:cNvPr>
            <p:cNvCxnSpPr>
              <a:cxnSpLocks/>
            </p:cNvCxnSpPr>
            <p:nvPr/>
          </p:nvCxnSpPr>
          <p:spPr>
            <a:xfrm>
              <a:off x="2605808" y="4137795"/>
              <a:ext cx="828000" cy="0"/>
            </a:xfrm>
            <a:prstGeom prst="line">
              <a:avLst/>
            </a:prstGeom>
            <a:ln w="635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DEA83F2E-2810-F7E1-A6B6-C5649295EB8E}"/>
                </a:ext>
              </a:extLst>
            </p:cNvPr>
            <p:cNvCxnSpPr>
              <a:cxnSpLocks/>
            </p:cNvCxnSpPr>
            <p:nvPr/>
          </p:nvCxnSpPr>
          <p:spPr>
            <a:xfrm>
              <a:off x="2605808" y="4389198"/>
              <a:ext cx="828000" cy="0"/>
            </a:xfrm>
            <a:prstGeom prst="line">
              <a:avLst/>
            </a:prstGeom>
            <a:ln w="635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2D1E81BA-81E2-A661-53AB-6386070B41E4}"/>
                </a:ext>
              </a:extLst>
            </p:cNvPr>
            <p:cNvCxnSpPr>
              <a:cxnSpLocks/>
            </p:cNvCxnSpPr>
            <p:nvPr/>
          </p:nvCxnSpPr>
          <p:spPr>
            <a:xfrm>
              <a:off x="2605808" y="4640877"/>
              <a:ext cx="828000" cy="0"/>
            </a:xfrm>
            <a:prstGeom prst="line">
              <a:avLst/>
            </a:prstGeom>
            <a:ln w="635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245A1A04-B5AE-B2B6-606F-C4FCEED91BF0}"/>
                </a:ext>
              </a:extLst>
            </p:cNvPr>
            <p:cNvCxnSpPr>
              <a:cxnSpLocks/>
            </p:cNvCxnSpPr>
            <p:nvPr/>
          </p:nvCxnSpPr>
          <p:spPr>
            <a:xfrm>
              <a:off x="2605808" y="4891781"/>
              <a:ext cx="828000" cy="0"/>
            </a:xfrm>
            <a:prstGeom prst="line">
              <a:avLst/>
            </a:prstGeom>
            <a:ln w="635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FF92EC11-FBB2-C92E-7279-0EDA352993A6}"/>
                </a:ext>
              </a:extLst>
            </p:cNvPr>
            <p:cNvCxnSpPr>
              <a:cxnSpLocks/>
            </p:cNvCxnSpPr>
            <p:nvPr/>
          </p:nvCxnSpPr>
          <p:spPr>
            <a:xfrm>
              <a:off x="2605808" y="5143781"/>
              <a:ext cx="828000" cy="0"/>
            </a:xfrm>
            <a:prstGeom prst="line">
              <a:avLst/>
            </a:prstGeom>
            <a:ln w="635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CuadroTexto 68">
            <a:extLst>
              <a:ext uri="{FF2B5EF4-FFF2-40B4-BE49-F238E27FC236}">
                <a16:creationId xmlns:a16="http://schemas.microsoft.com/office/drawing/2014/main" id="{8557C0DF-7035-6534-1848-C2230F00B6C4}"/>
              </a:ext>
            </a:extLst>
          </p:cNvPr>
          <p:cNvSpPr txBox="1"/>
          <p:nvPr/>
        </p:nvSpPr>
        <p:spPr>
          <a:xfrm>
            <a:off x="775402" y="2586455"/>
            <a:ext cx="40861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rgbClr val="0000FF"/>
                </a:solidFill>
              </a:rPr>
              <a:t>Nº1 - DETECCIÓN DE BORDES </a:t>
            </a:r>
            <a:endParaRPr lang="es-ES" sz="1600" dirty="0">
              <a:solidFill>
                <a:srgbClr val="0000FF"/>
              </a:solidFill>
            </a:endParaRP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5F7C7023-3BDC-4D82-7101-15E6F24387F5}"/>
              </a:ext>
            </a:extLst>
          </p:cNvPr>
          <p:cNvSpPr txBox="1"/>
          <p:nvPr/>
        </p:nvSpPr>
        <p:spPr>
          <a:xfrm>
            <a:off x="5268314" y="2586455"/>
            <a:ext cx="40861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rgbClr val="0000FF"/>
                </a:solidFill>
              </a:rPr>
              <a:t>Nº2 – SENTIDO HORIZONTAL O VERTICAL </a:t>
            </a:r>
            <a:endParaRPr lang="es-ES" sz="1600" dirty="0">
              <a:solidFill>
                <a:srgbClr val="0000FF"/>
              </a:solidFill>
            </a:endParaRP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766BA999-CDA1-F551-69C1-B8BD74788D72}"/>
              </a:ext>
            </a:extLst>
          </p:cNvPr>
          <p:cNvSpPr txBox="1"/>
          <p:nvPr/>
        </p:nvSpPr>
        <p:spPr>
          <a:xfrm>
            <a:off x="671293" y="744118"/>
            <a:ext cx="87175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UTILIDAD</a:t>
            </a:r>
            <a:r>
              <a:rPr lang="es-ES" sz="1400" dirty="0"/>
              <a:t> para fotografía estereoscópica y monoscópica, en ambos casos se pueden emplear* para clasificar los elementos de la fotografía, así como para detectar los sistemas/medios de captación fotográfica.</a:t>
            </a:r>
          </a:p>
          <a:p>
            <a:pPr algn="just"/>
            <a:r>
              <a:rPr lang="es-ES" sz="1400" dirty="0"/>
              <a:t>En los pares estereoscópicos hemos comprobado que también sirven para hacer la comparativa entre cada imagen, con el fin de identificar los elementos de la escena, situarlos y verificar si estamos ante una estereoscopía real, posibles defectos de paralaje, ejes de fusión total y que partes de las imágenes quedan en lateralidad, con lo cual </a:t>
            </a:r>
            <a:r>
              <a:rPr lang="es-ES" sz="1400" b="1" i="1" dirty="0"/>
              <a:t>se contribuye a la detección de falsas estereoscopías porque</a:t>
            </a:r>
            <a:r>
              <a:rPr lang="es-ES" sz="1400" dirty="0"/>
              <a:t>: las dos imágenes son exactas (no tienen las perspectivas correspondientes a cada ojo) o  directamente no se pueden fusionar porque cada imagen es distinta (como en el juego de las diferencias).</a:t>
            </a: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4E3267DD-2A72-1D0A-E141-2ED15832533A}"/>
              </a:ext>
            </a:extLst>
          </p:cNvPr>
          <p:cNvSpPr txBox="1"/>
          <p:nvPr/>
        </p:nvSpPr>
        <p:spPr>
          <a:xfrm>
            <a:off x="2284605" y="325528"/>
            <a:ext cx="5967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u="sng" dirty="0"/>
              <a:t>PLANTILLAS Nº 1 y 2 – APROXIMACIÓN SIMPLE (A.S.)</a:t>
            </a:r>
          </a:p>
        </p:txBody>
      </p:sp>
      <p:grpSp>
        <p:nvGrpSpPr>
          <p:cNvPr id="125" name="Grupo 124">
            <a:extLst>
              <a:ext uri="{FF2B5EF4-FFF2-40B4-BE49-F238E27FC236}">
                <a16:creationId xmlns:a16="http://schemas.microsoft.com/office/drawing/2014/main" id="{CB72F29E-CB19-85C6-2BBC-DEF5DBACD103}"/>
              </a:ext>
            </a:extLst>
          </p:cNvPr>
          <p:cNvGrpSpPr/>
          <p:nvPr/>
        </p:nvGrpSpPr>
        <p:grpSpPr>
          <a:xfrm>
            <a:off x="5184010" y="2964134"/>
            <a:ext cx="4254709" cy="3023691"/>
            <a:chOff x="5184010" y="2964134"/>
            <a:chExt cx="4254709" cy="3023691"/>
          </a:xfrm>
        </p:grpSpPr>
        <p:sp>
          <p:nvSpPr>
            <p:cNvPr id="105" name="Rectángulo 104">
              <a:extLst>
                <a:ext uri="{FF2B5EF4-FFF2-40B4-BE49-F238E27FC236}">
                  <a16:creationId xmlns:a16="http://schemas.microsoft.com/office/drawing/2014/main" id="{7DD620A6-A554-656F-021A-49E301C48501}"/>
                </a:ext>
              </a:extLst>
            </p:cNvPr>
            <p:cNvSpPr/>
            <p:nvPr/>
          </p:nvSpPr>
          <p:spPr>
            <a:xfrm>
              <a:off x="5187652" y="2964216"/>
              <a:ext cx="4235439" cy="3023609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106" name="Conector recto 105">
              <a:extLst>
                <a:ext uri="{FF2B5EF4-FFF2-40B4-BE49-F238E27FC236}">
                  <a16:creationId xmlns:a16="http://schemas.microsoft.com/office/drawing/2014/main" id="{4E900B83-29E8-CB67-845F-AD203C772FA7}"/>
                </a:ext>
              </a:extLst>
            </p:cNvPr>
            <p:cNvCxnSpPr>
              <a:cxnSpLocks/>
            </p:cNvCxnSpPr>
            <p:nvPr/>
          </p:nvCxnSpPr>
          <p:spPr>
            <a:xfrm>
              <a:off x="5184010" y="2964216"/>
              <a:ext cx="3171284" cy="3023529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ector recto 106">
              <a:extLst>
                <a:ext uri="{FF2B5EF4-FFF2-40B4-BE49-F238E27FC236}">
                  <a16:creationId xmlns:a16="http://schemas.microsoft.com/office/drawing/2014/main" id="{E1F76098-30FE-9DB5-D5AC-BE5076A1BD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4010" y="2964134"/>
              <a:ext cx="3153807" cy="3023611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>
              <a:extLst>
                <a:ext uri="{FF2B5EF4-FFF2-40B4-BE49-F238E27FC236}">
                  <a16:creationId xmlns:a16="http://schemas.microsoft.com/office/drawing/2014/main" id="{52C92301-D913-BBD8-90EF-EBD61F37BD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90719" y="4979020"/>
              <a:ext cx="4232372" cy="6887"/>
            </a:xfrm>
            <a:prstGeom prst="line">
              <a:avLst/>
            </a:prstGeom>
            <a:ln w="317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ector recto 108">
              <a:extLst>
                <a:ext uri="{FF2B5EF4-FFF2-40B4-BE49-F238E27FC236}">
                  <a16:creationId xmlns:a16="http://schemas.microsoft.com/office/drawing/2014/main" id="{CFD65D7F-10ED-4A85-2EE6-82152B02AB43}"/>
                </a:ext>
              </a:extLst>
            </p:cNvPr>
            <p:cNvCxnSpPr/>
            <p:nvPr/>
          </p:nvCxnSpPr>
          <p:spPr>
            <a:xfrm>
              <a:off x="5190719" y="3967876"/>
              <a:ext cx="4248000" cy="0"/>
            </a:xfrm>
            <a:prstGeom prst="line">
              <a:avLst/>
            </a:prstGeom>
            <a:ln w="317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ctor recto 109">
              <a:extLst>
                <a:ext uri="{FF2B5EF4-FFF2-40B4-BE49-F238E27FC236}">
                  <a16:creationId xmlns:a16="http://schemas.microsoft.com/office/drawing/2014/main" id="{8CCDC822-76AA-87C8-9C89-D2D9027F3768}"/>
                </a:ext>
              </a:extLst>
            </p:cNvPr>
            <p:cNvCxnSpPr/>
            <p:nvPr/>
          </p:nvCxnSpPr>
          <p:spPr>
            <a:xfrm flipV="1">
              <a:off x="8344525" y="4979020"/>
              <a:ext cx="1078566" cy="1008725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>
              <a:extLst>
                <a:ext uri="{FF2B5EF4-FFF2-40B4-BE49-F238E27FC236}">
                  <a16:creationId xmlns:a16="http://schemas.microsoft.com/office/drawing/2014/main" id="{33CC5155-F3C0-5B1E-E1CC-B607344E50BF}"/>
                </a:ext>
              </a:extLst>
            </p:cNvPr>
            <p:cNvCxnSpPr/>
            <p:nvPr/>
          </p:nvCxnSpPr>
          <p:spPr>
            <a:xfrm>
              <a:off x="8344525" y="2964134"/>
              <a:ext cx="1078566" cy="1003742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9" name="CuadroTexto 158">
            <a:extLst>
              <a:ext uri="{FF2B5EF4-FFF2-40B4-BE49-F238E27FC236}">
                <a16:creationId xmlns:a16="http://schemas.microsoft.com/office/drawing/2014/main" id="{9A94A996-D191-CD6A-CC64-E1E21526CD9B}"/>
              </a:ext>
            </a:extLst>
          </p:cNvPr>
          <p:cNvSpPr txBox="1"/>
          <p:nvPr/>
        </p:nvSpPr>
        <p:spPr>
          <a:xfrm>
            <a:off x="408791" y="6050523"/>
            <a:ext cx="9176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/>
              <a:t>*en 1993 se recomendaba imprimirlas sobre acetado. En la actualidad se pueden usar directamente en PowerPoint y/o reacondicionarlas para el objeto en estudio. </a:t>
            </a:r>
          </a:p>
        </p:txBody>
      </p:sp>
    </p:spTree>
    <p:extLst>
      <p:ext uri="{BB962C8B-B14F-4D97-AF65-F5344CB8AC3E}">
        <p14:creationId xmlns:p14="http://schemas.microsoft.com/office/powerpoint/2010/main" val="2945638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2DD72E3E-3E11-0750-6D43-E24C878F7FAD}"/>
              </a:ext>
            </a:extLst>
          </p:cNvPr>
          <p:cNvSpPr txBox="1"/>
          <p:nvPr/>
        </p:nvSpPr>
        <p:spPr>
          <a:xfrm>
            <a:off x="2284605" y="325528"/>
            <a:ext cx="5967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u="sng" dirty="0">
                <a:solidFill>
                  <a:srgbClr val="C00000"/>
                </a:solidFill>
              </a:rPr>
              <a:t>PLANTILLAS Nº 3 y 4 – ORGANIZACIÓN ESPACIAL (O.E.)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C886AF3-7A9F-43A1-C9E8-173DF0BA1678}"/>
              </a:ext>
            </a:extLst>
          </p:cNvPr>
          <p:cNvSpPr txBox="1"/>
          <p:nvPr/>
        </p:nvSpPr>
        <p:spPr>
          <a:xfrm>
            <a:off x="5461325" y="2783267"/>
            <a:ext cx="40861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rgbClr val="C00000"/>
                </a:solidFill>
              </a:rPr>
              <a:t>Nº4 – PERSPECTIVA</a:t>
            </a:r>
          </a:p>
          <a:p>
            <a:pPr algn="ctr"/>
            <a:r>
              <a:rPr lang="es-ES" sz="1600" b="1" dirty="0">
                <a:solidFill>
                  <a:srgbClr val="C00000"/>
                </a:solidFill>
              </a:rPr>
              <a:t>(detección de distintos ejes)</a:t>
            </a:r>
            <a:endParaRPr lang="es-ES" sz="1600" dirty="0">
              <a:solidFill>
                <a:srgbClr val="C00000"/>
              </a:solidFill>
            </a:endParaRPr>
          </a:p>
        </p:txBody>
      </p:sp>
      <p:grpSp>
        <p:nvGrpSpPr>
          <p:cNvPr id="59" name="Grupo 58">
            <a:extLst>
              <a:ext uri="{FF2B5EF4-FFF2-40B4-BE49-F238E27FC236}">
                <a16:creationId xmlns:a16="http://schemas.microsoft.com/office/drawing/2014/main" id="{60BFC5D7-C813-CEB4-E0BA-7A264AF06D50}"/>
              </a:ext>
            </a:extLst>
          </p:cNvPr>
          <p:cNvGrpSpPr/>
          <p:nvPr/>
        </p:nvGrpSpPr>
        <p:grpSpPr>
          <a:xfrm>
            <a:off x="192506" y="2555502"/>
            <a:ext cx="4603350" cy="3443524"/>
            <a:chOff x="740175" y="2219424"/>
            <a:chExt cx="3857916" cy="2885904"/>
          </a:xfrm>
        </p:grpSpPr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CFC0A5D3-0D67-105E-7D65-945850F355D3}"/>
                </a:ext>
              </a:extLst>
            </p:cNvPr>
            <p:cNvGrpSpPr/>
            <p:nvPr/>
          </p:nvGrpSpPr>
          <p:grpSpPr>
            <a:xfrm>
              <a:off x="2147133" y="2967075"/>
              <a:ext cx="2124000" cy="2124000"/>
              <a:chOff x="1607133" y="2967075"/>
              <a:chExt cx="2124000" cy="2124000"/>
            </a:xfrm>
          </p:grpSpPr>
          <p:sp>
            <p:nvSpPr>
              <p:cNvPr id="4" name="Elipse 3">
                <a:extLst>
                  <a:ext uri="{FF2B5EF4-FFF2-40B4-BE49-F238E27FC236}">
                    <a16:creationId xmlns:a16="http://schemas.microsoft.com/office/drawing/2014/main" id="{75AD1837-7B05-2508-CC60-191F5762BB4C}"/>
                  </a:ext>
                </a:extLst>
              </p:cNvPr>
              <p:cNvSpPr/>
              <p:nvPr/>
            </p:nvSpPr>
            <p:spPr>
              <a:xfrm>
                <a:off x="2327133" y="3687075"/>
                <a:ext cx="684000" cy="6840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8CE7D610-624F-53FE-A0DB-28927D671DAD}"/>
                  </a:ext>
                </a:extLst>
              </p:cNvPr>
              <p:cNvSpPr/>
              <p:nvPr/>
            </p:nvSpPr>
            <p:spPr>
              <a:xfrm>
                <a:off x="2147133" y="3507075"/>
                <a:ext cx="1044000" cy="10440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AFF9C8E7-F3E9-3E99-35A7-9CAA20CA8B4E}"/>
                  </a:ext>
                </a:extLst>
              </p:cNvPr>
              <p:cNvSpPr/>
              <p:nvPr/>
            </p:nvSpPr>
            <p:spPr>
              <a:xfrm>
                <a:off x="1787133" y="3147075"/>
                <a:ext cx="1764000" cy="17640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id="{D2A8A4BF-C6E6-B80A-6662-2429334F7385}"/>
                  </a:ext>
                </a:extLst>
              </p:cNvPr>
              <p:cNvSpPr/>
              <p:nvPr/>
            </p:nvSpPr>
            <p:spPr>
              <a:xfrm>
                <a:off x="1967133" y="3327075"/>
                <a:ext cx="1404000" cy="14040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E4B2AB5A-8227-0D6B-452F-E2D6DE307301}"/>
                  </a:ext>
                </a:extLst>
              </p:cNvPr>
              <p:cNvSpPr/>
              <p:nvPr/>
            </p:nvSpPr>
            <p:spPr>
              <a:xfrm>
                <a:off x="1607133" y="2967075"/>
                <a:ext cx="2124000" cy="21240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</p:grp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906FBE29-2626-E715-B3CE-FBFC6B0543DF}"/>
                </a:ext>
              </a:extLst>
            </p:cNvPr>
            <p:cNvSpPr/>
            <p:nvPr/>
          </p:nvSpPr>
          <p:spPr>
            <a:xfrm>
              <a:off x="2867133" y="2632201"/>
              <a:ext cx="684000" cy="684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B5D8AF70-8A19-FFC9-BFB3-7BBF7392DD80}"/>
                </a:ext>
              </a:extLst>
            </p:cNvPr>
            <p:cNvSpPr/>
            <p:nvPr/>
          </p:nvSpPr>
          <p:spPr>
            <a:xfrm>
              <a:off x="2687133" y="2452201"/>
              <a:ext cx="1044000" cy="1044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E0250F3C-8E1F-3CC7-C559-C64F784A9AB9}"/>
                </a:ext>
              </a:extLst>
            </p:cNvPr>
            <p:cNvSpPr/>
            <p:nvPr/>
          </p:nvSpPr>
          <p:spPr>
            <a:xfrm>
              <a:off x="2507133" y="2272201"/>
              <a:ext cx="1404000" cy="1404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463A7E3E-E59C-CE1F-486A-4996E49221FE}"/>
                </a:ext>
              </a:extLst>
            </p:cNvPr>
            <p:cNvSpPr/>
            <p:nvPr/>
          </p:nvSpPr>
          <p:spPr>
            <a:xfrm>
              <a:off x="1530601" y="2219424"/>
              <a:ext cx="3064532" cy="7463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810C688B-772B-BFDF-B370-D116829839EB}"/>
                </a:ext>
              </a:extLst>
            </p:cNvPr>
            <p:cNvGrpSpPr/>
            <p:nvPr/>
          </p:nvGrpSpPr>
          <p:grpSpPr>
            <a:xfrm>
              <a:off x="743133" y="2967075"/>
              <a:ext cx="2124000" cy="2124000"/>
              <a:chOff x="1607133" y="2967075"/>
              <a:chExt cx="2124000" cy="2124000"/>
            </a:xfrm>
          </p:grpSpPr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C3423280-6714-2C5D-7686-122D8112BC9F}"/>
                  </a:ext>
                </a:extLst>
              </p:cNvPr>
              <p:cNvSpPr/>
              <p:nvPr/>
            </p:nvSpPr>
            <p:spPr>
              <a:xfrm>
                <a:off x="2327133" y="3687075"/>
                <a:ext cx="684000" cy="6840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B043DB65-2C77-9E78-573E-4CDA21DAEA2B}"/>
                  </a:ext>
                </a:extLst>
              </p:cNvPr>
              <p:cNvSpPr/>
              <p:nvPr/>
            </p:nvSpPr>
            <p:spPr>
              <a:xfrm>
                <a:off x="2147133" y="3507075"/>
                <a:ext cx="1044000" cy="10440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24A5C20C-B46D-3FBB-7FEA-FED7914A1F88}"/>
                  </a:ext>
                </a:extLst>
              </p:cNvPr>
              <p:cNvSpPr/>
              <p:nvPr/>
            </p:nvSpPr>
            <p:spPr>
              <a:xfrm>
                <a:off x="1787133" y="3147075"/>
                <a:ext cx="1764000" cy="17640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877EE040-B703-0F8C-EFE3-C4AD9ADB31B7}"/>
                  </a:ext>
                </a:extLst>
              </p:cNvPr>
              <p:cNvSpPr/>
              <p:nvPr/>
            </p:nvSpPr>
            <p:spPr>
              <a:xfrm>
                <a:off x="1967133" y="3327075"/>
                <a:ext cx="1404000" cy="14040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42134BD9-EDFB-FEF4-1D44-4D47FB648AF8}"/>
                  </a:ext>
                </a:extLst>
              </p:cNvPr>
              <p:cNvSpPr/>
              <p:nvPr/>
            </p:nvSpPr>
            <p:spPr>
              <a:xfrm>
                <a:off x="1607133" y="2967075"/>
                <a:ext cx="2124000" cy="21240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</p:grpSp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5AD3441A-D7B4-9A11-A5D6-0B8A3E1B0B6B}"/>
                </a:ext>
              </a:extLst>
            </p:cNvPr>
            <p:cNvSpPr/>
            <p:nvPr/>
          </p:nvSpPr>
          <p:spPr>
            <a:xfrm>
              <a:off x="740175" y="2951474"/>
              <a:ext cx="1082958" cy="21538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81A24C7E-CB77-604E-8571-84151F6EFE99}"/>
                </a:ext>
              </a:extLst>
            </p:cNvPr>
            <p:cNvSpPr/>
            <p:nvPr/>
          </p:nvSpPr>
          <p:spPr>
            <a:xfrm>
              <a:off x="1823133" y="2965726"/>
              <a:ext cx="2448000" cy="21240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706A50D3-04AC-61A7-DCEA-4587C9F44315}"/>
                </a:ext>
              </a:extLst>
            </p:cNvPr>
            <p:cNvSpPr/>
            <p:nvPr/>
          </p:nvSpPr>
          <p:spPr>
            <a:xfrm>
              <a:off x="1823133" y="2974201"/>
              <a:ext cx="324000" cy="2124000"/>
            </a:xfrm>
            <a:prstGeom prst="rect">
              <a:avLst/>
            </a:prstGeom>
            <a:noFill/>
            <a:ln>
              <a:solidFill>
                <a:srgbClr val="0000FF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C142D637-1D3B-F096-59DD-605D02BBA236}"/>
                </a:ext>
              </a:extLst>
            </p:cNvPr>
            <p:cNvSpPr/>
            <p:nvPr/>
          </p:nvSpPr>
          <p:spPr>
            <a:xfrm>
              <a:off x="4274091" y="2974201"/>
              <a:ext cx="324000" cy="2124000"/>
            </a:xfrm>
            <a:prstGeom prst="rect">
              <a:avLst/>
            </a:prstGeom>
            <a:noFill/>
            <a:ln>
              <a:solidFill>
                <a:srgbClr val="0000FF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48" name="Conector recto 47">
              <a:extLst>
                <a:ext uri="{FF2B5EF4-FFF2-40B4-BE49-F238E27FC236}">
                  <a16:creationId xmlns:a16="http://schemas.microsoft.com/office/drawing/2014/main" id="{CC86C317-7B55-BC31-4671-0D3CDE29704B}"/>
                </a:ext>
              </a:extLst>
            </p:cNvPr>
            <p:cNvCxnSpPr/>
            <p:nvPr/>
          </p:nvCxnSpPr>
          <p:spPr>
            <a:xfrm>
              <a:off x="1805133" y="2958600"/>
              <a:ext cx="2790000" cy="2146727"/>
            </a:xfrm>
            <a:prstGeom prst="line">
              <a:avLst/>
            </a:prstGeom>
            <a:ln w="9525">
              <a:solidFill>
                <a:srgbClr val="00B050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E1BA7934-1FD7-7F4D-E9B0-8CA697064987}"/>
                </a:ext>
              </a:extLst>
            </p:cNvPr>
            <p:cNvCxnSpPr/>
            <p:nvPr/>
          </p:nvCxnSpPr>
          <p:spPr>
            <a:xfrm flipH="1">
              <a:off x="1805133" y="2974201"/>
              <a:ext cx="2790000" cy="2124000"/>
            </a:xfrm>
            <a:prstGeom prst="line">
              <a:avLst/>
            </a:prstGeom>
            <a:ln w="9525">
              <a:solidFill>
                <a:srgbClr val="00B050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>
              <a:extLst>
                <a:ext uri="{FF2B5EF4-FFF2-40B4-BE49-F238E27FC236}">
                  <a16:creationId xmlns:a16="http://schemas.microsoft.com/office/drawing/2014/main" id="{2EAC77AA-8888-01CD-ACC0-8798EEF8EF7D}"/>
                </a:ext>
              </a:extLst>
            </p:cNvPr>
            <p:cNvCxnSpPr/>
            <p:nvPr/>
          </p:nvCxnSpPr>
          <p:spPr>
            <a:xfrm>
              <a:off x="2147133" y="2958600"/>
              <a:ext cx="2124000" cy="213112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dash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AB65096D-BE3C-4854-A43F-11E2F106EFA7}"/>
                </a:ext>
              </a:extLst>
            </p:cNvPr>
            <p:cNvCxnSpPr/>
            <p:nvPr/>
          </p:nvCxnSpPr>
          <p:spPr>
            <a:xfrm flipH="1">
              <a:off x="2144175" y="2951474"/>
              <a:ext cx="2126958" cy="2138252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dash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740BDD61-4F52-9522-3D65-01037F27C8D4}"/>
                </a:ext>
              </a:extLst>
            </p:cNvPr>
            <p:cNvCxnSpPr>
              <a:stCxn id="45" idx="1"/>
              <a:endCxn id="46" idx="3"/>
            </p:cNvCxnSpPr>
            <p:nvPr/>
          </p:nvCxnSpPr>
          <p:spPr>
            <a:xfrm>
              <a:off x="1823133" y="4036201"/>
              <a:ext cx="2774958" cy="0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AC21449F-AAA3-CB5C-4C64-B5AA9C96C878}"/>
                </a:ext>
              </a:extLst>
            </p:cNvPr>
            <p:cNvCxnSpPr>
              <a:endCxn id="26" idx="0"/>
            </p:cNvCxnSpPr>
            <p:nvPr/>
          </p:nvCxnSpPr>
          <p:spPr>
            <a:xfrm flipV="1">
              <a:off x="3207654" y="2967075"/>
              <a:ext cx="1479" cy="2122651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27B526B-D209-DA9E-F1C8-97E5BECDC76E}"/>
              </a:ext>
            </a:extLst>
          </p:cNvPr>
          <p:cNvSpPr txBox="1"/>
          <p:nvPr/>
        </p:nvSpPr>
        <p:spPr>
          <a:xfrm>
            <a:off x="934903" y="2783267"/>
            <a:ext cx="43857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rgbClr val="C00000"/>
                </a:solidFill>
              </a:rPr>
              <a:t>Nº3 – EXCENTRICIDAD O CONCENTRICIDAD</a:t>
            </a:r>
          </a:p>
          <a:p>
            <a:pPr algn="ctr"/>
            <a:r>
              <a:rPr lang="es-ES" sz="1600" b="1" dirty="0">
                <a:solidFill>
                  <a:srgbClr val="C00000"/>
                </a:solidFill>
              </a:rPr>
              <a:t>(organización de la imagen) </a:t>
            </a:r>
            <a:endParaRPr lang="es-ES" sz="1600" dirty="0">
              <a:solidFill>
                <a:srgbClr val="C00000"/>
              </a:solidFill>
            </a:endParaRPr>
          </a:p>
        </p:txBody>
      </p:sp>
      <p:grpSp>
        <p:nvGrpSpPr>
          <p:cNvPr id="94" name="Grupo 93">
            <a:extLst>
              <a:ext uri="{FF2B5EF4-FFF2-40B4-BE49-F238E27FC236}">
                <a16:creationId xmlns:a16="http://schemas.microsoft.com/office/drawing/2014/main" id="{A34426E0-0F10-9EA3-6703-436DB0FB42FD}"/>
              </a:ext>
            </a:extLst>
          </p:cNvPr>
          <p:cNvGrpSpPr/>
          <p:nvPr/>
        </p:nvGrpSpPr>
        <p:grpSpPr>
          <a:xfrm>
            <a:off x="5837152" y="3429000"/>
            <a:ext cx="3318200" cy="2551409"/>
            <a:chOff x="5644646" y="2580736"/>
            <a:chExt cx="3318200" cy="2551409"/>
          </a:xfrm>
        </p:grpSpPr>
        <p:sp>
          <p:nvSpPr>
            <p:cNvPr id="60" name="Rectángulo 59">
              <a:extLst>
                <a:ext uri="{FF2B5EF4-FFF2-40B4-BE49-F238E27FC236}">
                  <a16:creationId xmlns:a16="http://schemas.microsoft.com/office/drawing/2014/main" id="{103F27E2-0647-00AD-9F93-8FC6D01F399B}"/>
                </a:ext>
              </a:extLst>
            </p:cNvPr>
            <p:cNvSpPr/>
            <p:nvPr/>
          </p:nvSpPr>
          <p:spPr>
            <a:xfrm>
              <a:off x="5648176" y="2589239"/>
              <a:ext cx="3314670" cy="2534403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61" name="Rectángulo 60">
              <a:extLst>
                <a:ext uri="{FF2B5EF4-FFF2-40B4-BE49-F238E27FC236}">
                  <a16:creationId xmlns:a16="http://schemas.microsoft.com/office/drawing/2014/main" id="{14587581-86B0-3531-9ADA-821504CFA2CA}"/>
                </a:ext>
              </a:extLst>
            </p:cNvPr>
            <p:cNvSpPr/>
            <p:nvPr/>
          </p:nvSpPr>
          <p:spPr>
            <a:xfrm>
              <a:off x="5644646" y="2597742"/>
              <a:ext cx="386604" cy="2534403"/>
            </a:xfrm>
            <a:prstGeom prst="rect">
              <a:avLst/>
            </a:prstGeom>
            <a:noFill/>
            <a:ln>
              <a:solidFill>
                <a:srgbClr val="0000FF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62" name="Rectángulo 61">
              <a:extLst>
                <a:ext uri="{FF2B5EF4-FFF2-40B4-BE49-F238E27FC236}">
                  <a16:creationId xmlns:a16="http://schemas.microsoft.com/office/drawing/2014/main" id="{CB63A5C1-6E45-D9DF-04F5-4724FAC1C34D}"/>
                </a:ext>
              </a:extLst>
            </p:cNvPr>
            <p:cNvSpPr/>
            <p:nvPr/>
          </p:nvSpPr>
          <p:spPr>
            <a:xfrm>
              <a:off x="8576242" y="2597742"/>
              <a:ext cx="386604" cy="2534403"/>
            </a:xfrm>
            <a:prstGeom prst="rect">
              <a:avLst/>
            </a:prstGeom>
            <a:noFill/>
            <a:ln>
              <a:solidFill>
                <a:srgbClr val="0000FF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274E6A01-3449-233C-BA6D-725AD865DA6E}"/>
                </a:ext>
              </a:extLst>
            </p:cNvPr>
            <p:cNvCxnSpPr/>
            <p:nvPr/>
          </p:nvCxnSpPr>
          <p:spPr>
            <a:xfrm>
              <a:off x="5644646" y="2580736"/>
              <a:ext cx="3318200" cy="2551409"/>
            </a:xfrm>
            <a:prstGeom prst="line">
              <a:avLst/>
            </a:prstGeom>
            <a:ln w="9525">
              <a:solidFill>
                <a:srgbClr val="00B050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D13B2B70-F0B5-38BE-478A-5C6F937DBD81}"/>
                </a:ext>
              </a:extLst>
            </p:cNvPr>
            <p:cNvCxnSpPr/>
            <p:nvPr/>
          </p:nvCxnSpPr>
          <p:spPr>
            <a:xfrm flipH="1">
              <a:off x="5648175" y="2580736"/>
              <a:ext cx="3314671" cy="2542906"/>
            </a:xfrm>
            <a:prstGeom prst="line">
              <a:avLst/>
            </a:prstGeom>
            <a:ln w="9525">
              <a:solidFill>
                <a:srgbClr val="00B050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A6C3FA37-6E51-CB49-D77F-85B258FCB1D6}"/>
                </a:ext>
              </a:extLst>
            </p:cNvPr>
            <p:cNvCxnSpPr>
              <a:cxnSpLocks/>
            </p:cNvCxnSpPr>
            <p:nvPr/>
          </p:nvCxnSpPr>
          <p:spPr>
            <a:xfrm>
              <a:off x="6031250" y="2580736"/>
              <a:ext cx="2544991" cy="254290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dash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70">
              <a:extLst>
                <a:ext uri="{FF2B5EF4-FFF2-40B4-BE49-F238E27FC236}">
                  <a16:creationId xmlns:a16="http://schemas.microsoft.com/office/drawing/2014/main" id="{2F0A6E66-A47E-6A9D-8AAE-F68B1286897B}"/>
                </a:ext>
              </a:extLst>
            </p:cNvPr>
            <p:cNvCxnSpPr/>
            <p:nvPr/>
          </p:nvCxnSpPr>
          <p:spPr>
            <a:xfrm flipH="1">
              <a:off x="6031250" y="2580736"/>
              <a:ext cx="2544991" cy="254290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dash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ctángulo 71">
              <a:extLst>
                <a:ext uri="{FF2B5EF4-FFF2-40B4-BE49-F238E27FC236}">
                  <a16:creationId xmlns:a16="http://schemas.microsoft.com/office/drawing/2014/main" id="{3E1C84F1-2248-093A-D692-FB3BD738F34A}"/>
                </a:ext>
              </a:extLst>
            </p:cNvPr>
            <p:cNvSpPr/>
            <p:nvPr/>
          </p:nvSpPr>
          <p:spPr>
            <a:xfrm>
              <a:off x="6031250" y="2890086"/>
              <a:ext cx="2544991" cy="1923193"/>
            </a:xfrm>
            <a:prstGeom prst="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75" name="Rectángulo 74">
              <a:extLst>
                <a:ext uri="{FF2B5EF4-FFF2-40B4-BE49-F238E27FC236}">
                  <a16:creationId xmlns:a16="http://schemas.microsoft.com/office/drawing/2014/main" id="{BB99A2C9-AF74-98EA-AE8F-28378BA08315}"/>
                </a:ext>
              </a:extLst>
            </p:cNvPr>
            <p:cNvSpPr/>
            <p:nvPr/>
          </p:nvSpPr>
          <p:spPr>
            <a:xfrm>
              <a:off x="6364204" y="3128211"/>
              <a:ext cx="1879797" cy="1438921"/>
            </a:xfrm>
            <a:prstGeom prst="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76" name="Rectángulo 75">
              <a:extLst>
                <a:ext uri="{FF2B5EF4-FFF2-40B4-BE49-F238E27FC236}">
                  <a16:creationId xmlns:a16="http://schemas.microsoft.com/office/drawing/2014/main" id="{5CD062CB-A837-FCD8-DE18-03F236CEC37F}"/>
                </a:ext>
              </a:extLst>
            </p:cNvPr>
            <p:cNvSpPr/>
            <p:nvPr/>
          </p:nvSpPr>
          <p:spPr>
            <a:xfrm>
              <a:off x="6579001" y="3304674"/>
              <a:ext cx="1433406" cy="1082458"/>
            </a:xfrm>
            <a:prstGeom prst="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79" name="Conector recto 78">
              <a:extLst>
                <a:ext uri="{FF2B5EF4-FFF2-40B4-BE49-F238E27FC236}">
                  <a16:creationId xmlns:a16="http://schemas.microsoft.com/office/drawing/2014/main" id="{A8B31BEC-B36D-B7AF-0013-3883D5C45B89}"/>
                </a:ext>
              </a:extLst>
            </p:cNvPr>
            <p:cNvCxnSpPr/>
            <p:nvPr/>
          </p:nvCxnSpPr>
          <p:spPr>
            <a:xfrm>
              <a:off x="6579002" y="4387132"/>
              <a:ext cx="0" cy="180000"/>
            </a:xfrm>
            <a:prstGeom prst="line">
              <a:avLst/>
            </a:prstGeom>
            <a:noFill/>
            <a:ln>
              <a:solidFill>
                <a:srgbClr val="0000FF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6" name="Conector recto 85">
              <a:extLst>
                <a:ext uri="{FF2B5EF4-FFF2-40B4-BE49-F238E27FC236}">
                  <a16:creationId xmlns:a16="http://schemas.microsoft.com/office/drawing/2014/main" id="{D8C5C23F-1642-5C86-FFC9-7FA84AEDD875}"/>
                </a:ext>
              </a:extLst>
            </p:cNvPr>
            <p:cNvCxnSpPr/>
            <p:nvPr/>
          </p:nvCxnSpPr>
          <p:spPr>
            <a:xfrm>
              <a:off x="6364204" y="4567132"/>
              <a:ext cx="0" cy="246147"/>
            </a:xfrm>
            <a:prstGeom prst="line">
              <a:avLst/>
            </a:prstGeom>
            <a:noFill/>
            <a:ln>
              <a:solidFill>
                <a:srgbClr val="0000FF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7" name="Conector recto 86">
              <a:extLst>
                <a:ext uri="{FF2B5EF4-FFF2-40B4-BE49-F238E27FC236}">
                  <a16:creationId xmlns:a16="http://schemas.microsoft.com/office/drawing/2014/main" id="{D9F7B54A-F8D2-FFE2-067B-ACE97B4DD274}"/>
                </a:ext>
              </a:extLst>
            </p:cNvPr>
            <p:cNvCxnSpPr/>
            <p:nvPr/>
          </p:nvCxnSpPr>
          <p:spPr>
            <a:xfrm>
              <a:off x="6775518" y="4239220"/>
              <a:ext cx="0" cy="144000"/>
            </a:xfrm>
            <a:prstGeom prst="line">
              <a:avLst/>
            </a:prstGeom>
            <a:noFill/>
            <a:ln>
              <a:solidFill>
                <a:srgbClr val="0000FF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9" name="Conector recto 88">
              <a:extLst>
                <a:ext uri="{FF2B5EF4-FFF2-40B4-BE49-F238E27FC236}">
                  <a16:creationId xmlns:a16="http://schemas.microsoft.com/office/drawing/2014/main" id="{B029E707-0440-471E-EF7E-EB6419B71DFE}"/>
                </a:ext>
              </a:extLst>
            </p:cNvPr>
            <p:cNvCxnSpPr/>
            <p:nvPr/>
          </p:nvCxnSpPr>
          <p:spPr>
            <a:xfrm>
              <a:off x="8252023" y="2890086"/>
              <a:ext cx="0" cy="246147"/>
            </a:xfrm>
            <a:prstGeom prst="line">
              <a:avLst/>
            </a:prstGeom>
            <a:noFill/>
            <a:ln>
              <a:solidFill>
                <a:srgbClr val="0000FF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0" name="Conector recto 89">
              <a:extLst>
                <a:ext uri="{FF2B5EF4-FFF2-40B4-BE49-F238E27FC236}">
                  <a16:creationId xmlns:a16="http://schemas.microsoft.com/office/drawing/2014/main" id="{F32071C4-5BBE-6C5A-76B2-DE109515A55B}"/>
                </a:ext>
              </a:extLst>
            </p:cNvPr>
            <p:cNvCxnSpPr/>
            <p:nvPr/>
          </p:nvCxnSpPr>
          <p:spPr>
            <a:xfrm>
              <a:off x="8014146" y="3128211"/>
              <a:ext cx="0" cy="180000"/>
            </a:xfrm>
            <a:prstGeom prst="line">
              <a:avLst/>
            </a:prstGeom>
            <a:noFill/>
            <a:ln>
              <a:solidFill>
                <a:srgbClr val="0000FF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1" name="Conector recto 90">
              <a:extLst>
                <a:ext uri="{FF2B5EF4-FFF2-40B4-BE49-F238E27FC236}">
                  <a16:creationId xmlns:a16="http://schemas.microsoft.com/office/drawing/2014/main" id="{D3D79B8E-0A47-647B-A92F-29E3CCDBDD64}"/>
                </a:ext>
              </a:extLst>
            </p:cNvPr>
            <p:cNvCxnSpPr/>
            <p:nvPr/>
          </p:nvCxnSpPr>
          <p:spPr>
            <a:xfrm>
              <a:off x="7842318" y="3314472"/>
              <a:ext cx="0" cy="144000"/>
            </a:xfrm>
            <a:prstGeom prst="line">
              <a:avLst/>
            </a:prstGeom>
            <a:noFill/>
            <a:ln>
              <a:solidFill>
                <a:srgbClr val="0000FF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2" name="Rectángulo 91">
              <a:extLst>
                <a:ext uri="{FF2B5EF4-FFF2-40B4-BE49-F238E27FC236}">
                  <a16:creationId xmlns:a16="http://schemas.microsoft.com/office/drawing/2014/main" id="{8B81CF4B-0A3A-194B-8BD4-F4512059F3ED}"/>
                </a:ext>
              </a:extLst>
            </p:cNvPr>
            <p:cNvSpPr/>
            <p:nvPr/>
          </p:nvSpPr>
          <p:spPr>
            <a:xfrm>
              <a:off x="6964835" y="3607276"/>
              <a:ext cx="661737" cy="487471"/>
            </a:xfrm>
            <a:prstGeom prst="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95" name="CuadroTexto 94">
            <a:extLst>
              <a:ext uri="{FF2B5EF4-FFF2-40B4-BE49-F238E27FC236}">
                <a16:creationId xmlns:a16="http://schemas.microsoft.com/office/drawing/2014/main" id="{B83F8B69-154F-4339-4B76-B5E398803F30}"/>
              </a:ext>
            </a:extLst>
          </p:cNvPr>
          <p:cNvSpPr txBox="1"/>
          <p:nvPr/>
        </p:nvSpPr>
        <p:spPr>
          <a:xfrm>
            <a:off x="671293" y="883679"/>
            <a:ext cx="87175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solidFill>
                  <a:srgbClr val="C00000"/>
                </a:solidFill>
              </a:rPr>
              <a:t>UTILIDAD</a:t>
            </a:r>
            <a:r>
              <a:rPr lang="es-ES" sz="1400" dirty="0">
                <a:solidFill>
                  <a:srgbClr val="C00000"/>
                </a:solidFill>
              </a:rPr>
              <a:t> para fotografía estereoscópica y monoscópica, en ambos casos se pueden emplear* para clasificar y catalogar los elementos de la fotografía.</a:t>
            </a:r>
          </a:p>
          <a:p>
            <a:pPr algn="just"/>
            <a:r>
              <a:rPr lang="es-ES" sz="1400" dirty="0">
                <a:solidFill>
                  <a:srgbClr val="C00000"/>
                </a:solidFill>
              </a:rPr>
              <a:t>En los pares estereoscópicos hemos comprobado que adquieren mayor importancia porque, además de permitir la comparativa entre cada uno de los medios pares, ayudan a </a:t>
            </a:r>
            <a:r>
              <a:rPr lang="es-ES" sz="1400" b="1" dirty="0">
                <a:solidFill>
                  <a:srgbClr val="C00000"/>
                </a:solidFill>
              </a:rPr>
              <a:t>comprender las perspectivas</a:t>
            </a:r>
            <a:r>
              <a:rPr lang="es-ES" sz="1400" dirty="0">
                <a:solidFill>
                  <a:srgbClr val="C00000"/>
                </a:solidFill>
              </a:rPr>
              <a:t>, incluidas las de las sombras que pueden llegar a indicar una hora aproximada de la toma, hallar distintos puntos desde los que se han producido las tomas y hallar las perspectivas en una misma escena. Hacen posible la identificación de las áreas de fusión tota, ayudan a comprender cómo son las que quedan en lateralidad y son determinantes para la detección de las falsas estereoscopías.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ECF14F9-040C-6A4D-B0D6-7D35D46EDC2B}"/>
              </a:ext>
            </a:extLst>
          </p:cNvPr>
          <p:cNvSpPr txBox="1"/>
          <p:nvPr/>
        </p:nvSpPr>
        <p:spPr>
          <a:xfrm>
            <a:off x="408791" y="6147287"/>
            <a:ext cx="9176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solidFill>
                  <a:srgbClr val="FF0000"/>
                </a:solidFill>
              </a:rPr>
              <a:t>*en 1993 se recomendaba imprimirlas sobre acetado. En la actualidad se pueden usar directamente en PowerPoint y/o reacondicionarlas para el objeto en estudio. </a:t>
            </a:r>
          </a:p>
        </p:txBody>
      </p:sp>
    </p:spTree>
    <p:extLst>
      <p:ext uri="{BB962C8B-B14F-4D97-AF65-F5344CB8AC3E}">
        <p14:creationId xmlns:p14="http://schemas.microsoft.com/office/powerpoint/2010/main" val="3674890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617</TotalTime>
  <Words>540</Words>
  <Application>Microsoft Office PowerPoint</Application>
  <PresentationFormat>A4 (210 x 297 mm)</PresentationFormat>
  <Paragraphs>24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YOLANDA FERNÁNDEZ-BARREDO SEVILLA</dc:creator>
  <cp:lastModifiedBy>YOLANDA FERNÁNDEZ-BARREDO SEVILLA</cp:lastModifiedBy>
  <cp:revision>16</cp:revision>
  <cp:lastPrinted>2024-11-25T18:37:11Z</cp:lastPrinted>
  <dcterms:created xsi:type="dcterms:W3CDTF">2024-11-25T12:17:58Z</dcterms:created>
  <dcterms:modified xsi:type="dcterms:W3CDTF">2025-06-28T19:33:56Z</dcterms:modified>
</cp:coreProperties>
</file>